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8"/>
  </p:notesMasterIdLst>
  <p:sldIdLst>
    <p:sldId id="257" r:id="rId7"/>
    <p:sldId id="260" r:id="rId9"/>
    <p:sldId id="305" r:id="rId10"/>
    <p:sldId id="266" r:id="rId11"/>
    <p:sldId id="256" r:id="rId12"/>
    <p:sldId id="267" r:id="rId13"/>
    <p:sldId id="264" r:id="rId14"/>
    <p:sldId id="270" r:id="rId15"/>
    <p:sldId id="269" r:id="rId16"/>
    <p:sldId id="271" r:id="rId17"/>
    <p:sldId id="272" r:id="rId18"/>
    <p:sldId id="273" r:id="rId19"/>
    <p:sldId id="275" r:id="rId20"/>
    <p:sldId id="277" r:id="rId21"/>
    <p:sldId id="278" r:id="rId22"/>
    <p:sldId id="279" r:id="rId23"/>
    <p:sldId id="283" r:id="rId24"/>
    <p:sldId id="286" r:id="rId25"/>
    <p:sldId id="281" r:id="rId26"/>
    <p:sldId id="282" r:id="rId27"/>
    <p:sldId id="304" r:id="rId28"/>
    <p:sldId id="306" r:id="rId29"/>
    <p:sldId id="307" r:id="rId30"/>
    <p:sldId id="308" r:id="rId31"/>
    <p:sldId id="309" r:id="rId32"/>
    <p:sldId id="310" r:id="rId33"/>
    <p:sldId id="287" r:id="rId34"/>
    <p:sldId id="288" r:id="rId35"/>
    <p:sldId id="289" r:id="rId36"/>
    <p:sldId id="290" r:id="rId37"/>
    <p:sldId id="291" r:id="rId38"/>
    <p:sldId id="292" r:id="rId39"/>
    <p:sldId id="293" r:id="rId40"/>
    <p:sldId id="296" r:id="rId41"/>
    <p:sldId id="297" r:id="rId42"/>
    <p:sldId id="299" r:id="rId43"/>
    <p:sldId id="300" r:id="rId44"/>
    <p:sldId id="301" r:id="rId45"/>
    <p:sldId id="302" r:id="rId46"/>
    <p:sldId id="298" r:id="rId47"/>
  </p:sldIdLst>
  <p:sldSz cx="9144000" cy="6858000" type="screen4x3"/>
  <p:notesSz cx="6858000" cy="9144000"/>
  <p:custDataLst>
    <p:tags r:id="rId51"/>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7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1" Type="http://schemas.openxmlformats.org/officeDocument/2006/relationships/tags" Target="tags/tag506.xml"/><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jpe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jpeg"/><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6.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image" Target="../media/image1.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2.png"/><Relationship Id="rId15" Type="http://schemas.openxmlformats.org/officeDocument/2006/relationships/image" Target="../media/image3.jpe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image" Target="../media/image4.jpe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7.jpeg"/><Relationship Id="rId2" Type="http://schemas.openxmlformats.org/officeDocument/2006/relationships/tags" Target="../tags/tag26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6217" y="-12428"/>
            <a:ext cx="91537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sp>
        <p:nvSpPr>
          <p:cNvPr id="42" name="矩形 41"/>
          <p:cNvSpPr/>
          <p:nvPr>
            <p:custDataLst>
              <p:tags r:id="rId4"/>
            </p:custDataLst>
          </p:nvPr>
        </p:nvSpPr>
        <p:spPr>
          <a:xfrm>
            <a:off x="703501" y="4630111"/>
            <a:ext cx="1728217"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1BA3D7"/>
              </a:solidFill>
            </a:endParaRPr>
          </a:p>
        </p:txBody>
      </p:sp>
      <p:grpSp>
        <p:nvGrpSpPr>
          <p:cNvPr id="43" name="组合 42"/>
          <p:cNvGrpSpPr/>
          <p:nvPr>
            <p:custDataLst>
              <p:tags r:id="rId5"/>
            </p:custDataLst>
          </p:nvPr>
        </p:nvGrpSpPr>
        <p:grpSpPr>
          <a:xfrm>
            <a:off x="645608" y="1177559"/>
            <a:ext cx="23721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696663" y="5285264"/>
            <a:ext cx="1735055"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4427765"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custDataLst>
              <p:tags r:id="rId10"/>
            </p:custDataLst>
          </p:nvPr>
        </p:nvSpPr>
        <p:spPr>
          <a:xfrm flipV="1">
            <a:off x="4684654" y="6267450"/>
            <a:ext cx="513779"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custDataLst>
              <p:tags r:id="rId11"/>
            </p:custDataLst>
          </p:nvPr>
        </p:nvSpPr>
        <p:spPr>
          <a:xfrm>
            <a:off x="4937308"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custDataLst>
              <p:tags r:id="rId12"/>
            </p:custDataLst>
          </p:nvPr>
        </p:nvSpPr>
        <p:spPr>
          <a:xfrm flipV="1">
            <a:off x="4410087" y="4513457"/>
            <a:ext cx="2039751"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custDataLst>
              <p:tags r:id="rId13"/>
            </p:custDataLst>
          </p:nvPr>
        </p:nvSpPr>
        <p:spPr>
          <a:xfrm>
            <a:off x="5429032"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custDataLst>
              <p:tags r:id="rId14"/>
            </p:custDataLst>
          </p:nvPr>
        </p:nvSpPr>
        <p:spPr>
          <a:xfrm flipV="1">
            <a:off x="5685921"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custDataLst>
              <p:tags r:id="rId15"/>
            </p:custDataLst>
          </p:nvPr>
        </p:nvSpPr>
        <p:spPr>
          <a:xfrm>
            <a:off x="5932860"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custDataLst>
              <p:tags r:id="rId16"/>
            </p:custDataLst>
          </p:nvPr>
        </p:nvSpPr>
        <p:spPr>
          <a:xfrm>
            <a:off x="5683637" y="567690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custDataLst>
              <p:tags r:id="rId17"/>
            </p:custDataLst>
          </p:nvPr>
        </p:nvSpPr>
        <p:spPr>
          <a:xfrm flipV="1">
            <a:off x="6186107"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custDataLst>
              <p:tags r:id="rId18"/>
            </p:custDataLst>
          </p:nvPr>
        </p:nvSpPr>
        <p:spPr>
          <a:xfrm>
            <a:off x="6441211"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custDataLst>
              <p:tags r:id="rId19"/>
            </p:custDataLst>
          </p:nvPr>
        </p:nvSpPr>
        <p:spPr>
          <a:xfrm>
            <a:off x="6191987"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custDataLst>
              <p:tags r:id="rId20"/>
            </p:custDataLst>
          </p:nvPr>
        </p:nvSpPr>
        <p:spPr>
          <a:xfrm flipV="1">
            <a:off x="6691675" y="6267450"/>
            <a:ext cx="513779"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custDataLst>
              <p:tags r:id="rId21"/>
            </p:custDataLst>
          </p:nvPr>
        </p:nvSpPr>
        <p:spPr>
          <a:xfrm>
            <a:off x="6939635"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custDataLst>
              <p:tags r:id="rId22"/>
            </p:custDataLst>
          </p:nvPr>
        </p:nvSpPr>
        <p:spPr>
          <a:xfrm>
            <a:off x="6689390" y="567690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custDataLst>
              <p:tags r:id="rId23"/>
            </p:custDataLst>
          </p:nvPr>
        </p:nvSpPr>
        <p:spPr>
          <a:xfrm flipV="1">
            <a:off x="6440712" y="568452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custDataLst>
              <p:tags r:id="rId24"/>
            </p:custDataLst>
          </p:nvPr>
        </p:nvSpPr>
        <p:spPr>
          <a:xfrm>
            <a:off x="6437305" y="509397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custDataLst>
              <p:tags r:id="rId25"/>
            </p:custDataLst>
          </p:nvPr>
        </p:nvSpPr>
        <p:spPr>
          <a:xfrm flipV="1">
            <a:off x="5934960" y="5690476"/>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3" name="等腰三角形 62"/>
          <p:cNvSpPr/>
          <p:nvPr>
            <p:custDataLst>
              <p:tags r:id="rId26"/>
            </p:custDataLst>
          </p:nvPr>
        </p:nvSpPr>
        <p:spPr>
          <a:xfrm>
            <a:off x="5932835" y="5100248"/>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custDataLst>
              <p:tags r:id="rId27"/>
            </p:custDataLst>
          </p:nvPr>
        </p:nvSpPr>
        <p:spPr>
          <a:xfrm flipV="1">
            <a:off x="6181257" y="511611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5" name="等腰三角形 64"/>
          <p:cNvSpPr/>
          <p:nvPr>
            <p:custDataLst>
              <p:tags r:id="rId28"/>
            </p:custDataLst>
          </p:nvPr>
        </p:nvSpPr>
        <p:spPr>
          <a:xfrm>
            <a:off x="6183043" y="4527082"/>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custDataLst>
              <p:tags r:id="rId29"/>
            </p:custDataLst>
          </p:nvPr>
        </p:nvSpPr>
        <p:spPr>
          <a:xfrm flipV="1">
            <a:off x="6434021" y="452982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任意多边形: 形状 66"/>
          <p:cNvSpPr/>
          <p:nvPr>
            <p:custDataLst>
              <p:tags r:id="rId30"/>
            </p:custDataLst>
          </p:nvPr>
        </p:nvSpPr>
        <p:spPr>
          <a:xfrm>
            <a:off x="5414145" y="-12427"/>
            <a:ext cx="3729855"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custDataLst>
              <p:tags r:id="rId31"/>
            </p:custDataLst>
          </p:nvPr>
        </p:nvSpPr>
        <p:spPr>
          <a:xfrm>
            <a:off x="6440249" y="394135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custDataLst>
              <p:tags r:id="rId32"/>
            </p:custDataLst>
          </p:nvPr>
        </p:nvSpPr>
        <p:spPr>
          <a:xfrm flipV="1">
            <a:off x="6465619" y="3436558"/>
            <a:ext cx="954386"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70" name="等腰三角形 69"/>
          <p:cNvSpPr/>
          <p:nvPr>
            <p:custDataLst>
              <p:tags r:id="rId33"/>
            </p:custDataLst>
          </p:nvPr>
        </p:nvSpPr>
        <p:spPr>
          <a:xfrm>
            <a:off x="6906227" y="2853084"/>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p:cNvSpPr/>
          <p:nvPr>
            <p:custDataLst>
              <p:tags r:id="rId34"/>
            </p:custDataLst>
          </p:nvPr>
        </p:nvSpPr>
        <p:spPr>
          <a:xfrm flipV="1">
            <a:off x="8030042" y="-12427"/>
            <a:ext cx="111753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形状 71"/>
          <p:cNvSpPr/>
          <p:nvPr>
            <p:custDataLst>
              <p:tags r:id="rId35"/>
            </p:custDataLst>
          </p:nvPr>
        </p:nvSpPr>
        <p:spPr>
          <a:xfrm flipV="1">
            <a:off x="8694150" y="4523679"/>
            <a:ext cx="447206"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36"/>
            </p:custDataLst>
          </p:nvPr>
        </p:nvSpPr>
        <p:spPr>
          <a:xfrm>
            <a:off x="8263208"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37"/>
            </p:custDataLst>
          </p:nvPr>
        </p:nvSpPr>
        <p:spPr>
          <a:xfrm flipV="1">
            <a:off x="8516456"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任意多边形: 形状 74"/>
          <p:cNvSpPr/>
          <p:nvPr>
            <p:custDataLst>
              <p:tags r:id="rId38"/>
            </p:custDataLst>
          </p:nvPr>
        </p:nvSpPr>
        <p:spPr>
          <a:xfrm>
            <a:off x="8771559" y="6267450"/>
            <a:ext cx="369797"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39"/>
            </p:custDataLst>
          </p:nvPr>
        </p:nvSpPr>
        <p:spPr>
          <a:xfrm>
            <a:off x="8514171"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组合 76"/>
          <p:cNvGrpSpPr/>
          <p:nvPr>
            <p:custDataLst>
              <p:tags r:id="rId40"/>
            </p:custDataLst>
          </p:nvPr>
        </p:nvGrpSpPr>
        <p:grpSpPr>
          <a:xfrm>
            <a:off x="7997048" y="276128"/>
            <a:ext cx="797947"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596700" y="2234649"/>
            <a:ext cx="3470475"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696664" y="4630108"/>
            <a:ext cx="1735640"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6216" y="-12428"/>
            <a:ext cx="9144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25" name="组合 24"/>
          <p:cNvGrpSpPr/>
          <p:nvPr>
            <p:custDataLst>
              <p:tags r:id="rId4"/>
            </p:custDataLst>
          </p:nvPr>
        </p:nvGrpSpPr>
        <p:grpSpPr>
          <a:xfrm rot="3629114">
            <a:off x="372074" y="5635815"/>
            <a:ext cx="915476"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custDataLst>
              <p:tags r:id="rId13"/>
            </p:custDataLst>
          </p:nvPr>
        </p:nvGrpSpPr>
        <p:grpSpPr>
          <a:xfrm>
            <a:off x="8250113" y="-12427"/>
            <a:ext cx="897458"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p:cNvGrpSpPr/>
          <p:nvPr>
            <p:custDataLst>
              <p:tags r:id="rId17"/>
            </p:custDataLst>
          </p:nvPr>
        </p:nvGrpSpPr>
        <p:grpSpPr>
          <a:xfrm rot="17988903" flipH="1">
            <a:off x="7841534" y="5637329"/>
            <a:ext cx="915476"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26"/>
            </p:custDataLst>
          </p:nvPr>
        </p:nvSpPr>
        <p:spPr>
          <a:xfrm>
            <a:off x="467916" y="406800"/>
            <a:ext cx="8208169"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467916" y="1412875"/>
            <a:ext cx="8208168"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21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14" name="组合 13"/>
          <p:cNvGrpSpPr/>
          <p:nvPr>
            <p:custDataLst>
              <p:tags r:id="rId4"/>
            </p:custDataLst>
          </p:nvPr>
        </p:nvGrpSpPr>
        <p:grpSpPr>
          <a:xfrm>
            <a:off x="1208447" y="1759138"/>
            <a:ext cx="2361138"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标题 1"/>
          <p:cNvSpPr>
            <a:spLocks noGrp="1"/>
          </p:cNvSpPr>
          <p:nvPr>
            <p:ph type="title" hasCustomPrompt="1"/>
            <p:custDataLst>
              <p:tags r:id="rId9"/>
            </p:custDataLst>
          </p:nvPr>
        </p:nvSpPr>
        <p:spPr>
          <a:xfrm>
            <a:off x="3659538" y="2840028"/>
            <a:ext cx="384507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3659538" y="3798765"/>
            <a:ext cx="384506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995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8" name="组合 7"/>
          <p:cNvGrpSpPr/>
          <p:nvPr>
            <p:custDataLst>
              <p:tags r:id="rId4"/>
            </p:custDataLst>
          </p:nvPr>
        </p:nvGrpSpPr>
        <p:grpSpPr>
          <a:xfrm flipH="1">
            <a:off x="0" y="-12427"/>
            <a:ext cx="4737485"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4859771" y="3107670"/>
            <a:ext cx="4212089"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sp>
        <p:nvSpPr>
          <p:cNvPr id="8" name="矩形 7"/>
          <p:cNvSpPr/>
          <p:nvPr>
            <p:custDataLst>
              <p:tags r:id="rId4"/>
            </p:custDataLst>
          </p:nvPr>
        </p:nvSpPr>
        <p:spPr>
          <a:xfrm>
            <a:off x="943539" y="4704189"/>
            <a:ext cx="1966276"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rgbClr val="1BA3D7"/>
              </a:solidFill>
            </a:endParaRPr>
          </a:p>
        </p:txBody>
      </p:sp>
      <p:grpSp>
        <p:nvGrpSpPr>
          <p:cNvPr id="9" name="组合 8"/>
          <p:cNvGrpSpPr/>
          <p:nvPr>
            <p:custDataLst>
              <p:tags r:id="rId5"/>
            </p:custDataLst>
          </p:nvPr>
        </p:nvGrpSpPr>
        <p:grpSpPr>
          <a:xfrm>
            <a:off x="968513" y="2042089"/>
            <a:ext cx="23721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943539" y="3500015"/>
            <a:ext cx="4199509"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943539" y="4704187"/>
            <a:ext cx="1966276"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942975" y="5410200"/>
            <a:ext cx="1966276"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3134329" y="0"/>
            <a:ext cx="2446809"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7"/>
          <p:cNvSpPr/>
          <p:nvPr>
            <p:custDataLst>
              <p:tags r:id="rId3"/>
            </p:custDataLst>
          </p:nvPr>
        </p:nvSpPr>
        <p:spPr>
          <a:xfrm flipH="1">
            <a:off x="0" y="0"/>
            <a:ext cx="9144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67916" y="406800"/>
            <a:ext cx="8208169"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467916" y="1412875"/>
            <a:ext cx="8208168"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9"/>
          <p:cNvSpPr/>
          <p:nvPr>
            <p:custDataLst>
              <p:tags r:id="rId3"/>
            </p:custDataLst>
          </p:nvPr>
        </p:nvSpPr>
        <p:spPr>
          <a:xfrm>
            <a:off x="797719" y="0"/>
            <a:ext cx="7548563"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10"/>
          <p:cNvSpPr/>
          <p:nvPr>
            <p:custDataLst>
              <p:tags r:id="rId4"/>
            </p:custDataLst>
          </p:nvPr>
        </p:nvSpPr>
        <p:spPr>
          <a:xfrm>
            <a:off x="2052638" y="0"/>
            <a:ext cx="5038725"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831468" y="2876550"/>
            <a:ext cx="3481065"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831468" y="3884613"/>
            <a:ext cx="3481065"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grpSp>
        <p:nvGrpSpPr>
          <p:cNvPr id="7" name="组合 6"/>
          <p:cNvGrpSpPr/>
          <p:nvPr>
            <p:custDataLst>
              <p:tags r:id="rId3"/>
            </p:custDataLst>
          </p:nvPr>
        </p:nvGrpSpPr>
        <p:grpSpPr>
          <a:xfrm>
            <a:off x="6220739" y="2231042"/>
            <a:ext cx="23721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3186113" y="2"/>
            <a:ext cx="2431365"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488541" y="3440516"/>
            <a:ext cx="6166919"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4"/>
            </p:custDataLst>
          </p:nvPr>
        </p:nvSpPr>
        <p:spPr>
          <a:xfrm>
            <a:off x="2419349" y="2396579"/>
            <a:ext cx="43053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2419349" y="3766063"/>
            <a:ext cx="43053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4" name="日期占位符 3"/>
          <p:cNvSpPr>
            <a:spLocks noGrp="1"/>
          </p:cNvSpPr>
          <p:nvPr>
            <p:ph type="dt" sz="half" idx="10"/>
            <p:custDataLst>
              <p:tags r:id="rId6"/>
            </p:custDataLst>
          </p:nvPr>
        </p:nvSpPr>
        <p:spPr/>
        <p:txBody>
          <a:bodyPr lIns="90000" tIns="46800" rIns="90000" bIns="46800">
            <a:normAutofit/>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000" tIns="46800" rIns="90000" bIns="46800">
            <a:normAutofit/>
          </a:bodyPr>
          <a:lstStyle/>
          <a:p>
            <a:fld id="{DD074F22-C169-4F08-BADB-1985F513ADB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srcRect/>
          <a:stretch>
            <a:fillRect/>
          </a:stretch>
        </p:blipFill>
        <p:spPr>
          <a:xfrm>
            <a:off x="0" y="669757"/>
            <a:ext cx="9144000" cy="4057650"/>
          </a:xfrm>
          <a:prstGeom prst="rect">
            <a:avLst/>
          </a:prstGeom>
        </p:spPr>
      </p:pic>
      <p:sp>
        <p:nvSpPr>
          <p:cNvPr id="8" name="矩形 7"/>
          <p:cNvSpPr/>
          <p:nvPr>
            <p:custDataLst>
              <p:tags r:id="rId4"/>
            </p:custDataLst>
          </p:nvPr>
        </p:nvSpPr>
        <p:spPr>
          <a:xfrm>
            <a:off x="2828925" y="1231732"/>
            <a:ext cx="3114675"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221706" y="4716626"/>
            <a:ext cx="4700588" cy="978729"/>
          </a:xfrm>
        </p:spPr>
        <p:txBody>
          <a:bodyPr lIns="90000" tIns="46800" rIns="90000" bIns="46800"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221706" y="5703252"/>
            <a:ext cx="4700588"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lIns="90000" tIns="46800" rIns="90000" bIns="46800"/>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9"/>
            </p:custDataLst>
          </p:nvPr>
        </p:nvSpPr>
        <p:spPr/>
        <p:txBody>
          <a:bodyPr lIns="90000" tIns="46800" rIns="90000" bIns="46800"/>
          <a:lstStyle/>
          <a:p>
            <a:fld id="{DD074F22-C169-4F08-BADB-1985F513ADB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DDC86826-C030-4ABB-BAB8-ECCBC086F54C}"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15494"/>
            <a:ext cx="78867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614659"/>
            <a:ext cx="386834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2505075"/>
            <a:ext cx="3868340"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14659"/>
            <a:ext cx="388739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3887391"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DDC86826-C030-4ABB-BAB8-ECCBC086F54C}"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11638" y="365125"/>
            <a:ext cx="603712"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28650" y="365125"/>
            <a:ext cx="7226877"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p:cNvCxnSpPr/>
          <p:nvPr>
            <p:custDataLst>
              <p:tags r:id="rId4"/>
            </p:custDataLst>
          </p:nvPr>
        </p:nvCxnSpPr>
        <p:spPr>
          <a:xfrm>
            <a:off x="3028950" y="3429000"/>
            <a:ext cx="3086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2419350" y="1670050"/>
            <a:ext cx="43053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lIns="90000" tIns="46800" rIns="90000" bIns="46800"/>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lstStyle/>
          <a:p>
            <a:fld id="{DD074F22-C169-4F08-BADB-1985F513ADBA}" type="slidenum">
              <a:rPr lang="zh-CN" altLang="en-US" smtClean="0"/>
            </a:fld>
            <a:endParaRPr lang="zh-CN" altLang="en-US"/>
          </a:p>
        </p:txBody>
      </p:sp>
      <p:sp>
        <p:nvSpPr>
          <p:cNvPr id="9" name="文本占位符 8"/>
          <p:cNvSpPr>
            <a:spLocks noGrp="1"/>
          </p:cNvSpPr>
          <p:nvPr>
            <p:ph type="body" sz="quarter" idx="13" hasCustomPrompt="1"/>
            <p:custDataLst>
              <p:tags r:id="rId9"/>
            </p:custDataLst>
          </p:nvPr>
        </p:nvSpPr>
        <p:spPr>
          <a:xfrm>
            <a:off x="2419350" y="3470558"/>
            <a:ext cx="4305300" cy="1717392"/>
          </a:xfrm>
        </p:spPr>
        <p:txBody>
          <a:bodyPr>
            <a:normAutofit/>
          </a:bodyPr>
          <a:lstStyle>
            <a:lvl1pPr marL="0" indent="0" algn="ctr">
              <a:buNone/>
              <a:defRPr sz="8000">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9" Type="http://schemas.openxmlformats.org/officeDocument/2006/relationships/theme" Target="../theme/theme3.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image" Target="../media/image5.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4" Type="http://schemas.openxmlformats.org/officeDocument/2006/relationships/notesSlide" Target="../notesSlides/notesSlide1.xml"/><Relationship Id="rId13" Type="http://schemas.openxmlformats.org/officeDocument/2006/relationships/slideLayout" Target="../slideLayouts/slideLayout23.xml"/><Relationship Id="rId12" Type="http://schemas.openxmlformats.org/officeDocument/2006/relationships/tags" Target="../tags/tag329.xml"/><Relationship Id="rId11" Type="http://schemas.openxmlformats.org/officeDocument/2006/relationships/image" Target="../media/image8.png"/><Relationship Id="rId10" Type="http://schemas.openxmlformats.org/officeDocument/2006/relationships/tags" Target="../tags/tag328.xml"/><Relationship Id="rId1" Type="http://schemas.openxmlformats.org/officeDocument/2006/relationships/tags" Target="../tags/tag319.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7.xml"/><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image" Target="../media/image9.jpeg"/><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9" Type="http://schemas.openxmlformats.org/officeDocument/2006/relationships/slideLayout" Target="../slideLayouts/slideLayout18.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1.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30.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7.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3.xml"/><Relationship Id="rId2" Type="http://schemas.openxmlformats.org/officeDocument/2006/relationships/image" Target="../media/image10.png"/><Relationship Id="rId1" Type="http://schemas.openxmlformats.org/officeDocument/2006/relationships/tags" Target="../tags/tag46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5.xml"/><Relationship Id="rId2" Type="http://schemas.openxmlformats.org/officeDocument/2006/relationships/image" Target="../media/image11.png"/><Relationship Id="rId1" Type="http://schemas.openxmlformats.org/officeDocument/2006/relationships/tags" Target="../tags/tag464.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7.xml"/><Relationship Id="rId2" Type="http://schemas.openxmlformats.org/officeDocument/2006/relationships/image" Target="../media/image12.png"/><Relationship Id="rId1" Type="http://schemas.openxmlformats.org/officeDocument/2006/relationships/tags" Target="../tags/tag466.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9.xml"/><Relationship Id="rId2" Type="http://schemas.openxmlformats.org/officeDocument/2006/relationships/image" Target="../media/image13.png"/><Relationship Id="rId1" Type="http://schemas.openxmlformats.org/officeDocument/2006/relationships/tags" Target="../tags/tag46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1.xml"/><Relationship Id="rId2" Type="http://schemas.openxmlformats.org/officeDocument/2006/relationships/image" Target="../media/image14.png"/><Relationship Id="rId1" Type="http://schemas.openxmlformats.org/officeDocument/2006/relationships/tags" Target="../tags/tag47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7.xml"/><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76.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75.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8.xml"/><Relationship Id="rId2" Type="http://schemas.openxmlformats.org/officeDocument/2006/relationships/image" Target="../media/image17.png"/><Relationship Id="rId1" Type="http://schemas.openxmlformats.org/officeDocument/2006/relationships/tags" Target="../tags/tag477.xml"/></Relationships>
</file>

<file path=ppt/slides/_rels/slide3.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image" Target="../media/image9.jpeg"/><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5" Type="http://schemas.openxmlformats.org/officeDocument/2006/relationships/slideLayout" Target="../slideLayouts/slideLayout18.xml"/><Relationship Id="rId24" Type="http://schemas.openxmlformats.org/officeDocument/2006/relationships/tags" Target="../tags/tag379.xml"/><Relationship Id="rId23" Type="http://schemas.openxmlformats.org/officeDocument/2006/relationships/tags" Target="../tags/tag378.xml"/><Relationship Id="rId22" Type="http://schemas.openxmlformats.org/officeDocument/2006/relationships/tags" Target="../tags/tag377.xml"/><Relationship Id="rId21" Type="http://schemas.openxmlformats.org/officeDocument/2006/relationships/tags" Target="../tags/tag376.xml"/><Relationship Id="rId20" Type="http://schemas.openxmlformats.org/officeDocument/2006/relationships/tags" Target="../tags/tag375.xml"/><Relationship Id="rId2" Type="http://schemas.openxmlformats.org/officeDocument/2006/relationships/tags" Target="../tags/tag358.xml"/><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0.xml"/><Relationship Id="rId2" Type="http://schemas.openxmlformats.org/officeDocument/2006/relationships/image" Target="../media/image18.png"/><Relationship Id="rId1" Type="http://schemas.openxmlformats.org/officeDocument/2006/relationships/tags" Target="../tags/tag47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image" Target="../media/image18.png"/><Relationship Id="rId1" Type="http://schemas.openxmlformats.org/officeDocument/2006/relationships/tags" Target="../tags/tag481.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4.xml"/><Relationship Id="rId2" Type="http://schemas.openxmlformats.org/officeDocument/2006/relationships/image" Target="../media/image19.png"/><Relationship Id="rId1" Type="http://schemas.openxmlformats.org/officeDocument/2006/relationships/tags" Target="../tags/tag483.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86.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485.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8.xml"/><Relationship Id="rId2" Type="http://schemas.openxmlformats.org/officeDocument/2006/relationships/image" Target="../media/image23.png"/><Relationship Id="rId1" Type="http://schemas.openxmlformats.org/officeDocument/2006/relationships/tags" Target="../tags/tag487.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489.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7.xml"/><Relationship Id="rId3" Type="http://schemas.openxmlformats.org/officeDocument/2006/relationships/tags" Target="../tags/tag493.xml"/><Relationship Id="rId2" Type="http://schemas.openxmlformats.org/officeDocument/2006/relationships/tags" Target="../tags/tag492.xml"/><Relationship Id="rId1" Type="http://schemas.openxmlformats.org/officeDocument/2006/relationships/tags" Target="../tags/tag49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4.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7.xml"/><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7.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5.xml"/><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tags" Target="../tags/tag503.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7.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942975" y="2736812"/>
            <a:ext cx="2065041" cy="899160"/>
          </a:xfrm>
          <a:prstGeom prst="rect">
            <a:avLst/>
          </a:prstGeom>
        </p:spPr>
        <p:txBody>
          <a:bodyPr wrap="square">
            <a:spAutoFit/>
          </a:bodyPr>
          <a:p>
            <a:r>
              <a:rPr lang="en-US" altLang="zh-CN" sz="5250" b="1" dirty="0">
                <a:latin typeface="+mj-ea"/>
                <a:ea typeface="+mj-ea"/>
                <a:cs typeface="+mn-ea"/>
                <a:sym typeface="+mn-lt"/>
              </a:rPr>
              <a:t>2019</a:t>
            </a:r>
            <a:endParaRPr lang="en-US" altLang="zh-CN" sz="5250" b="1" dirty="0">
              <a:latin typeface="+mj-ea"/>
              <a:ea typeface="+mj-ea"/>
              <a:cs typeface="+mn-ea"/>
              <a:sym typeface="+mn-lt"/>
            </a:endParaRPr>
          </a:p>
        </p:txBody>
      </p:sp>
      <p:sp>
        <p:nvSpPr>
          <p:cNvPr id="110" name="Rectangle 5"/>
          <p:cNvSpPr>
            <a:spLocks noChangeArrowheads="1"/>
          </p:cNvSpPr>
          <p:nvPr>
            <p:custDataLst>
              <p:tags r:id="rId2"/>
            </p:custDataLst>
          </p:nvPr>
        </p:nvSpPr>
        <p:spPr bwMode="auto">
          <a:xfrm>
            <a:off x="8443595" y="1181735"/>
            <a:ext cx="46355" cy="170180"/>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1" name="Freeform 6"/>
          <p:cNvSpPr>
            <a:spLocks noEditPoints="1"/>
          </p:cNvSpPr>
          <p:nvPr>
            <p:custDataLst>
              <p:tags r:id="rId3"/>
            </p:custDataLst>
          </p:nvPr>
        </p:nvSpPr>
        <p:spPr bwMode="auto">
          <a:xfrm>
            <a:off x="8509635"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2" name="Freeform 7"/>
          <p:cNvSpPr/>
          <p:nvPr>
            <p:custDataLst>
              <p:tags r:id="rId4"/>
            </p:custDataLst>
          </p:nvPr>
        </p:nvSpPr>
        <p:spPr bwMode="auto">
          <a:xfrm>
            <a:off x="8652510" y="1225550"/>
            <a:ext cx="126365" cy="18478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3" name="Freeform 8"/>
          <p:cNvSpPr>
            <a:spLocks noEditPoints="1"/>
          </p:cNvSpPr>
          <p:nvPr>
            <p:custDataLst>
              <p:tags r:id="rId5"/>
            </p:custDataLst>
          </p:nvPr>
        </p:nvSpPr>
        <p:spPr bwMode="auto">
          <a:xfrm>
            <a:off x="8798560"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4" name="Freeform 9"/>
          <p:cNvSpPr/>
          <p:nvPr>
            <p:custDataLst>
              <p:tags r:id="rId6"/>
            </p:custDataLst>
          </p:nvPr>
        </p:nvSpPr>
        <p:spPr bwMode="auto">
          <a:xfrm>
            <a:off x="8226425" y="1258570"/>
            <a:ext cx="35560" cy="374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5" name="Freeform 10"/>
          <p:cNvSpPr>
            <a:spLocks noEditPoints="1"/>
          </p:cNvSpPr>
          <p:nvPr>
            <p:custDataLst>
              <p:tags r:id="rId7"/>
            </p:custDataLst>
          </p:nvPr>
        </p:nvSpPr>
        <p:spPr bwMode="auto">
          <a:xfrm>
            <a:off x="8130540" y="1146175"/>
            <a:ext cx="226695" cy="26289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6" name="标题 115"/>
          <p:cNvSpPr>
            <a:spLocks noGrp="1"/>
          </p:cNvSpPr>
          <p:nvPr>
            <p:ph type="ctrTitle"/>
            <p:custDataLst>
              <p:tags r:id="rId8"/>
            </p:custDataLst>
          </p:nvPr>
        </p:nvSpPr>
        <p:spPr>
          <a:xfrm>
            <a:off x="943610" y="3500120"/>
            <a:ext cx="5092700" cy="1054735"/>
          </a:xfrm>
        </p:spPr>
        <p:txBody>
          <a:bodyPr/>
          <a:p>
            <a:r>
              <a:rPr lang="zh-CN" altLang="en-US"/>
              <a:t>需求分析报告</a:t>
            </a:r>
            <a:endParaRPr lang="zh-CN" altLang="en-US"/>
          </a:p>
        </p:txBody>
      </p:sp>
      <p:sp>
        <p:nvSpPr>
          <p:cNvPr id="117" name="副标题 116"/>
          <p:cNvSpPr>
            <a:spLocks noGrp="1"/>
          </p:cNvSpPr>
          <p:nvPr>
            <p:ph type="subTitle" idx="1"/>
            <p:custDataLst>
              <p:tags r:id="rId9"/>
            </p:custDataLst>
          </p:nvPr>
        </p:nvSpPr>
        <p:spPr/>
        <p:txBody>
          <a:bodyPr>
            <a:normAutofit/>
          </a:bodyPr>
          <a:p>
            <a:r>
              <a:rPr lang="en-US" altLang="zh-CN" dirty="0"/>
              <a:t>G14</a:t>
            </a:r>
            <a:r>
              <a:rPr lang="zh-CN" altLang="en-US" dirty="0"/>
              <a:t>小组：</a:t>
            </a:r>
            <a:endParaRPr lang="zh-CN" altLang="en-US" dirty="0"/>
          </a:p>
        </p:txBody>
      </p:sp>
      <p:sp>
        <p:nvSpPr>
          <p:cNvPr id="118" name="文本占位符 117"/>
          <p:cNvSpPr>
            <a:spLocks noGrp="1"/>
          </p:cNvSpPr>
          <p:nvPr>
            <p:ph type="body" sz="quarter" idx="13"/>
            <p:custDataLst>
              <p:tags r:id="rId10"/>
            </p:custDataLst>
          </p:nvPr>
        </p:nvSpPr>
        <p:spPr>
          <a:xfrm>
            <a:off x="942975" y="5208270"/>
            <a:ext cx="1966276" cy="503238"/>
          </a:xfrm>
        </p:spPr>
        <p:txBody>
          <a:bodyPr/>
          <a:p>
            <a:r>
              <a:rPr lang="zh-CN" altLang="en-US" dirty="0">
                <a:solidFill>
                  <a:schemeClr val="tx1"/>
                </a:solidFill>
              </a:rPr>
              <a:t>汇报人：肖繁</a:t>
            </a:r>
            <a:endParaRPr lang="zh-CN" altLang="en-US" dirty="0">
              <a:solidFill>
                <a:schemeClr val="tx1"/>
              </a:solidFill>
            </a:endParaRPr>
          </a:p>
        </p:txBody>
      </p:sp>
      <p:sp>
        <p:nvSpPr>
          <p:cNvPr id="119" name="文本框 118"/>
          <p:cNvSpPr txBox="1"/>
          <p:nvPr/>
        </p:nvSpPr>
        <p:spPr>
          <a:xfrm>
            <a:off x="943610" y="5711825"/>
            <a:ext cx="4344670" cy="450850"/>
          </a:xfrm>
          <a:prstGeom prst="rect">
            <a:avLst/>
          </a:prstGeom>
          <a:noFill/>
        </p:spPr>
        <p:txBody>
          <a:bodyPr wrap="square" rtlCol="0">
            <a:spAutoFit/>
          </a:bodyPr>
          <a:p>
            <a:pPr algn="l" fontAlgn="auto">
              <a:lnSpc>
                <a:spcPct val="130000"/>
              </a:lnSpc>
              <a:spcBef>
                <a:spcPts val="0"/>
              </a:spcBef>
              <a:spcAft>
                <a:spcPts val="1000"/>
              </a:spcAft>
              <a:buClrTx/>
              <a:buSzTx/>
              <a:buFont typeface="Arial" panose="020B0604020202020204" pitchFamily="34" charset="0"/>
            </a:pPr>
            <a:r>
              <a:rPr lang="zh-CN" altLang="en-US" sz="1800" spc="150" dirty="0">
                <a:uFillTx/>
                <a:latin typeface="微软雅黑" panose="020B0503020204020204" charset="-122"/>
                <a:ea typeface="微软雅黑" panose="020B0503020204020204" charset="-122"/>
              </a:rPr>
              <a:t>组长：郑逸旸  组员：董思诚 肖繁</a:t>
            </a:r>
            <a:endParaRPr lang="zh-CN" altLang="en-US" sz="1800" spc="150" dirty="0">
              <a:uFillTx/>
              <a:latin typeface="微软雅黑" panose="020B0503020204020204" charset="-122"/>
              <a:ea typeface="微软雅黑" panose="020B0503020204020204" charset="-122"/>
            </a:endParaRPr>
          </a:p>
        </p:txBody>
      </p:sp>
      <p:pic>
        <p:nvPicPr>
          <p:cNvPr id="120" name="图片 119" descr="G14小组logo"/>
          <p:cNvPicPr>
            <a:picLocks noChangeAspect="1"/>
          </p:cNvPicPr>
          <p:nvPr/>
        </p:nvPicPr>
        <p:blipFill>
          <a:blip r:embed="rId11"/>
          <a:stretch>
            <a:fillRect/>
          </a:stretch>
        </p:blipFill>
        <p:spPr>
          <a:xfrm>
            <a:off x="1499870" y="47053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（1）面向动漫游戏爱好者，为用户提供资源，满足动漫游戏爱好者的需求。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（2）操作简单方便、界面简洁美观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（3）方便简单全方位的搜索资源功能</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（4）系统安全可靠，运行稳定</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目标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本网站的最终用户有动漫爱好者，各种游戏爱好者等，因为大部分用户的年龄相对于偏向年轻人群，所以不需要充分考虑到操作问题。但随之而来的就是网页设计问题，我们需要设计出让大部分用户觉得美观的界面；并且因为大部分年轻用户的大量需求资源问题，所以我们网站操作人员需要提供大量资源以便用户查阅。</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用户的特点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858914" y="184600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经费限制：</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并且我们的经费需求量也没有很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开发期限：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网页开发期限是三个月，为了开发网站，我们小组还要学习Photoshop软件，css语言，html语言，JavaScript语言。这三种语言看似简单，其实也有一定难度，css语言和html语言的总共学习时间不会太久，主要的JavaScript语言学习，从总体上来说，三个月让我们初学者就开发出一个完整的网站确实有点紧张，在这点上确实给了我们压力。</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525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假定和约束</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需求规定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03</a:t>
            </a:r>
            <a:endParaRPr lang="en-US" altLang="zh-CN" sz="12450">
              <a:cs typeface="+mn-cs"/>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该网站由多个功能模块组成，一般情况下用户对于整个模块除了 操作方便，简单等视觉要求以及正常的功能要求以外，不太会过度的提出整个系统的特殊需求。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除了主体的各个视屏文章部分，还由网站查询功能、公告信息功能、视频分类功能、热门推荐功能、发表评论点赞功能组成完整的一体。各功能模块间既有独立，也有关联性，在网站设计时，更多的需要参照各功能模块的需求，以及找到各功能模块之间的关联。</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对功能的规定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85" y="1129665"/>
            <a:ext cx="8143875" cy="4364355"/>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355" y="1235075"/>
            <a:ext cx="6139180" cy="43878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en-US" altLang="zh-CN" sz="1200" dirty="0">
                <a:solidFill>
                  <a:srgbClr val="000000">
                    <a:lumMod val="75000"/>
                    <a:lumOff val="25000"/>
                  </a:srgbClr>
                </a:solidFill>
                <a:uFillTx/>
                <a:latin typeface="Arial" panose="020B0604020202020204" pitchFamily="34" charset="0"/>
                <a:ea typeface="微软雅黑" panose="020B0503020204020204" charset="-122"/>
              </a:rPr>
              <a:t>1.</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精度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该网页同一般网页一样，仅只要鼠标点击，以及键盘普通输入文本</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2.时间特性要求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在网络速度正常的情况下，2秒左右就能完成对链接的点击并且反馈。</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3.灵活性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1.查询部分，可以按照多个条件的单独或组合方式查询结果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2.分类功能也可以按照多个条件的单独或组合方式查找结果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3.考虑到视频的来源问题，我们还需要解决视频内容的更新需求问题</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4.网站仅在Windows操作系统中运行，但是不能保证所有浏览器都能运行，需要考虑各种浏览器的兼容性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5.需要考虑各个功能模块相互之间的连接性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6.对于网页的不定期更新以及用户本身的需求，需要考虑升级的兼容性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45282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对性能的规定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输入输出要求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4812030"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本网页仅提供鼠标点击互动，以及键盘文本输入添加评论等。</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77108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数据管理能力要求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552700"/>
            <a:ext cx="500062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数据容量的限制取决了服务器的容量和磁盘的最大容量值，整个数据库的增长取决于网页后台视频存储功能，在正常的运行条件下，在磁盘足够大的情况下，数据的存取不受限制。</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在后期如果数据量增长过大或过快，则需要更新云服务器的存储容量来对数据库进行管理。</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388944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故障处理要求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4679950"/>
            <a:ext cx="628078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由于网页开发不完善，可能导致各功能存在各种BUG。</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异常报错：系统出现异常错误时，程序会弹出对话框，写明错误代码及原因，用户可以依据此出错信息向维护小组报告。</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操作错误：如果用户出现操作错误，如数据类型输入错误等，系统会弹出对话显示出错内容，并会在出错地方出现错误信息提示。</a:t>
            </a:r>
            <a:endParaRPr lang="zh-CN" altLang="en-US" sz="1200" spc="150" dirty="0">
              <a:solidFill>
                <a:srgbClr val="000000">
                  <a:lumMod val="75000"/>
                  <a:lumOff val="25000"/>
                </a:srgbClr>
              </a:solidFill>
              <a:uFillTx/>
              <a:ea typeface="微软雅黑" panose="020B0503020204020204"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51180" y="904240"/>
            <a:ext cx="7547610" cy="57613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dirty="0">
                <a:solidFill>
                  <a:srgbClr val="000000">
                    <a:lumMod val="75000"/>
                    <a:lumOff val="25000"/>
                  </a:srgbClr>
                </a:solidFill>
                <a:uFillTx/>
                <a:ea typeface="微软雅黑" panose="020B0503020204020204" charset="-122"/>
                <a:sym typeface="+mn-ea"/>
              </a:rPr>
              <a:t>用户需要对网站内部取得的资源进行保护，而不能到处随意转发，或用于商业，资源仅供学习用处。</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访谈对象一：</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对象名称：陈</a:t>
            </a:r>
            <a:r>
              <a:rPr lang="en-US" altLang="zh-CN" sz="1200" dirty="0">
                <a:solidFill>
                  <a:srgbClr val="000000">
                    <a:lumMod val="75000"/>
                    <a:lumOff val="25000"/>
                  </a:srgbClr>
                </a:solidFill>
                <a:uFillTx/>
                <a:ea typeface="微软雅黑" panose="020B0503020204020204" charset="-122"/>
                <a:sym typeface="+mn-ea"/>
              </a:rPr>
              <a:t>XX</a:t>
            </a:r>
            <a:r>
              <a:rPr lang="zh-CN" altLang="en-US" sz="1200" dirty="0">
                <a:solidFill>
                  <a:srgbClr val="000000">
                    <a:lumMod val="75000"/>
                    <a:lumOff val="25000"/>
                  </a:srgbClr>
                </a:solidFill>
                <a:uFillTx/>
                <a:ea typeface="微软雅黑" panose="020B0503020204020204" charset="-122"/>
                <a:sym typeface="+mn-ea"/>
              </a:rPr>
              <a:t>（计算学院统计1701）</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对象要求：该网站能够正常使用，并且论坛的基本功能必须拥有，看帖，搜帖，回复，点赞等功能。并且要求界面优美，要求适当增加属于</a:t>
            </a:r>
            <a:r>
              <a:rPr lang="en-US" altLang="zh-CN" sz="1200" dirty="0">
                <a:solidFill>
                  <a:srgbClr val="000000">
                    <a:lumMod val="75000"/>
                    <a:lumOff val="25000"/>
                  </a:srgbClr>
                </a:solidFill>
                <a:uFillTx/>
                <a:ea typeface="微软雅黑" panose="020B0503020204020204" charset="-122"/>
                <a:sym typeface="+mn-ea"/>
              </a:rPr>
              <a:t>ACG</a:t>
            </a:r>
            <a:r>
              <a:rPr lang="zh-CN" altLang="en-US" sz="1200" dirty="0">
                <a:solidFill>
                  <a:srgbClr val="000000">
                    <a:lumMod val="75000"/>
                    <a:lumOff val="25000"/>
                  </a:srgbClr>
                </a:solidFill>
                <a:uFillTx/>
                <a:ea typeface="微软雅黑" panose="020B0503020204020204" charset="-122"/>
                <a:sym typeface="+mn-ea"/>
              </a:rPr>
              <a:t>网站该有的活泼性。</a:t>
            </a:r>
            <a:endParaRPr lang="zh-CN" altLang="en-US" sz="1200" b="1"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访谈对象二：</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对象名称：胡</a:t>
            </a:r>
            <a:r>
              <a:rPr lang="en-US" altLang="zh-CN" sz="1200" spc="150" dirty="0">
                <a:solidFill>
                  <a:srgbClr val="000000">
                    <a:lumMod val="75000"/>
                    <a:lumOff val="25000"/>
                  </a:srgbClr>
                </a:solidFill>
                <a:uFillTx/>
                <a:ea typeface="微软雅黑" panose="020B0503020204020204" charset="-122"/>
              </a:rPr>
              <a:t>XX</a:t>
            </a:r>
            <a:r>
              <a:rPr lang="zh-CN" altLang="en-US" sz="1200" spc="150" dirty="0">
                <a:solidFill>
                  <a:srgbClr val="000000">
                    <a:lumMod val="75000"/>
                    <a:lumOff val="25000"/>
                  </a:srgbClr>
                </a:solidFill>
                <a:uFillTx/>
                <a:ea typeface="微软雅黑" panose="020B0503020204020204" charset="-122"/>
              </a:rPr>
              <a:t>（计算学院软工1704）</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对象要求：能实现论坛的基本功能，在大板块里面可以分出小板块，小板块可以自行选择是否订阅，在板块中，有版头，精华，热帖，进入帖子中，可以选择只看楼主，回帖则可以选择是否显示位置定位（可能做不到），匿名回复等等。</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访谈对象三：</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对象名称：杨枨老师</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要求：能实现论坛所有基本功能，并且需要从头开始编写代码，虽然提供了一个可行性方案——使用现有论坛编写工具。但是此方案不可行。要求界面使用动漫角色，完整并且优美可观。大致提出功能如下：能够发帖，置顶加精，回复楼主，或是回复回复楼主的楼等等，文字中可以插入图片，视频，gif等等，用户注册管理，分级等等，而且最好是用户有等级的与动漫相关的，像是板块分区等等功能，日系，美系板块等等。</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2"/>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其他专门要求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15" y="1193165"/>
            <a:ext cx="6661150" cy="502920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b="1" dirty="0">
                <a:solidFill>
                  <a:srgbClr val="000000">
                    <a:lumMod val="75000"/>
                    <a:lumOff val="25000"/>
                  </a:srgbClr>
                </a:solidFill>
                <a:uFillTx/>
                <a:ea typeface="微软雅黑" panose="020B0503020204020204" charset="-122"/>
                <a:sym typeface="+mn-ea"/>
              </a:rPr>
              <a:t>用户分类：</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1.同龄的用户，对游戏动漫等类型感兴趣且平时娱乐也是以此类为主，对同类产品有所了解，且知道同类产品的功能类别。</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2.我们的长辈用户，对游戏动漫等类型并不感兴趣，是以之前类似的论坛功能来进行，提出需求，以及进行评论，没有特地的了解最新的论坛功能，但是评价中肯。</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用户分析：</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1.同龄用户提出的需求相对来说比较一致，都是需要有基础的论坛功能，以及人气比较高的动漫人物，对于游戏的话，则是希望谈论近期比较有热度的作品，这样能够加强论坛的热度。</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2.长辈用户虽然对本论坛没有兴趣，但是也是提出了很多中肯的需求，首先，可以正常的使用，至少是基础的论坛功能，发帖，回帖，加精，注册，分级，并且希望是加上与动漫相关的分级制和论坛的分区。</a:t>
            </a:r>
            <a:endParaRPr lang="zh-CN" altLang="en-US" sz="1200" dirty="0">
              <a:solidFill>
                <a:srgbClr val="000000">
                  <a:lumMod val="75000"/>
                  <a:lumOff val="25000"/>
                </a:srgbClr>
              </a:solidFill>
              <a:uFillTx/>
              <a:ea typeface="微软雅黑" panose="020B0503020204020204" charset="-122"/>
              <a:sym typeface="+mn-ea"/>
            </a:endParaRPr>
          </a:p>
        </p:txBody>
      </p:sp>
      <p:sp>
        <p:nvSpPr>
          <p:cNvPr id="6" name="文本框 5"/>
          <p:cNvSpPr txBox="1"/>
          <p:nvPr>
            <p:custDataLst>
              <p:tags r:id="rId2"/>
            </p:custDataLst>
          </p:nvPr>
        </p:nvSpPr>
        <p:spPr>
          <a:xfrm>
            <a:off x="666115" y="344170"/>
            <a:ext cx="369951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用户分析和用户分类</a:t>
            </a:r>
            <a:endParaRPr lang="zh-CN" altLang="zh-CN" sz="2700" b="1" spc="300" dirty="0">
              <a:solidFill>
                <a:srgbClr val="000000">
                  <a:lumMod val="75000"/>
                  <a:lumOff val="25000"/>
                </a:srgbClr>
              </a:solidFill>
              <a:uFillTx/>
              <a:ea typeface="微软雅黑" panose="020B0503020204020204" charset="-122"/>
              <a:sym typeface="+mn-ea"/>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运行环境规定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04</a:t>
            </a:r>
            <a:endParaRPr lang="en-US" altLang="zh-CN" sz="12450">
              <a:cs typeface="+mn-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引言</a:t>
            </a:r>
            <a:endParaRPr lang="zh-CN" altLang="en-US" sz="1500" b="1" dirty="0">
              <a:solidFill>
                <a:srgbClr val="000000">
                  <a:lumMod val="75000"/>
                  <a:lumOff val="25000"/>
                </a:srgbClr>
              </a:solidFill>
              <a:uFillTx/>
              <a:latin typeface="Arial" panose="020B0604020202020204" pitchFamily="34" charset="0"/>
            </a:endParaRPr>
          </a:p>
        </p:txBody>
      </p:sp>
      <p:sp>
        <p:nvSpPr>
          <p:cNvPr id="66" name="文本框 65"/>
          <p:cNvSpPr txBox="1"/>
          <p:nvPr>
            <p:custDataLst>
              <p:tags r:id="rId13"/>
            </p:custDataLst>
          </p:nvPr>
        </p:nvSpPr>
        <p:spPr>
          <a:xfrm>
            <a:off x="477838"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编写目的</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项目背景</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定义</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en-US" altLang="zh-CN" sz="1200" dirty="0">
                <a:solidFill>
                  <a:srgbClr val="000000">
                    <a:lumMod val="75000"/>
                    <a:lumOff val="25000"/>
                  </a:srgbClr>
                </a:solidFill>
                <a:latin typeface="Arial" panose="020B0604020202020204" pitchFamily="34" charset="0"/>
                <a:ea typeface="微软雅黑" panose="020B0503020204020204" charset="-122"/>
              </a:rPr>
              <a:t>4.</a:t>
            </a:r>
            <a:r>
              <a:rPr lang="zh-CN" altLang="en-US" sz="1200"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73" name="文本框 72"/>
          <p:cNvSpPr txBox="1"/>
          <p:nvPr>
            <p:custDataLst>
              <p:tags r:id="rId14"/>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任务概述</a:t>
            </a:r>
            <a:endParaRPr lang="zh-CN" altLang="en-US" sz="1500" b="1" dirty="0">
              <a:solidFill>
                <a:srgbClr val="000000">
                  <a:lumMod val="75000"/>
                  <a:lumOff val="25000"/>
                </a:srgbClr>
              </a:solidFill>
              <a:uFillTx/>
              <a:latin typeface="Arial" panose="020B0604020202020204" pitchFamily="34" charset="0"/>
            </a:endParaRPr>
          </a:p>
        </p:txBody>
      </p:sp>
      <p:sp>
        <p:nvSpPr>
          <p:cNvPr id="74" name="文本框 73"/>
          <p:cNvSpPr txBox="1"/>
          <p:nvPr>
            <p:custDataLst>
              <p:tags r:id="rId15"/>
            </p:custDataLst>
          </p:nvPr>
        </p:nvSpPr>
        <p:spPr>
          <a:xfrm>
            <a:off x="2651760"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目标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用户的特点</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假定和约束</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1" name="文本框 80"/>
          <p:cNvSpPr txBox="1"/>
          <p:nvPr>
            <p:custDataLst>
              <p:tags r:id="rId16"/>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需求规定</a:t>
            </a:r>
            <a:endParaRPr lang="zh-CN" altLang="en-US" sz="1500" b="1" dirty="0">
              <a:solidFill>
                <a:srgbClr val="000000">
                  <a:lumMod val="75000"/>
                  <a:lumOff val="25000"/>
                </a:srgbClr>
              </a:solidFill>
              <a:uFillTx/>
              <a:latin typeface="Arial" panose="020B0604020202020204" pitchFamily="34" charset="0"/>
            </a:endParaRPr>
          </a:p>
        </p:txBody>
      </p:sp>
      <p:sp>
        <p:nvSpPr>
          <p:cNvPr id="82" name="文本框 81"/>
          <p:cNvSpPr txBox="1"/>
          <p:nvPr>
            <p:custDataLst>
              <p:tags r:id="rId17"/>
            </p:custDataLst>
          </p:nvPr>
        </p:nvSpPr>
        <p:spPr>
          <a:xfrm>
            <a:off x="4826000" y="4712335"/>
            <a:ext cx="2073910" cy="98806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对功能的规定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对性能的规定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输入输出要求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数据管理能力要求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5</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故障处理要求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6</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其他专门要求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9" name="文本框 88"/>
          <p:cNvSpPr txBox="1"/>
          <p:nvPr>
            <p:custDataLst>
              <p:tags r:id="rId18"/>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运行环境规定</a:t>
            </a:r>
            <a:endParaRPr lang="zh-CN" altLang="en-US" sz="1500" b="1" dirty="0">
              <a:solidFill>
                <a:srgbClr val="000000">
                  <a:lumMod val="75000"/>
                  <a:lumOff val="25000"/>
                </a:srgbClr>
              </a:solidFill>
              <a:uFillTx/>
              <a:latin typeface="Arial" panose="020B0604020202020204" pitchFamily="34" charset="0"/>
            </a:endParaRPr>
          </a:p>
        </p:txBody>
      </p:sp>
      <p:sp>
        <p:nvSpPr>
          <p:cNvPr id="90" name="文本框 89"/>
          <p:cNvSpPr txBox="1"/>
          <p:nvPr>
            <p:custDataLst>
              <p:tags r:id="rId19"/>
            </p:custDataLst>
          </p:nvPr>
        </p:nvSpPr>
        <p:spPr>
          <a:xfrm>
            <a:off x="7000399"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设备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支持软件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接口</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控制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45" name="椭圆 44"/>
          <p:cNvSpPr/>
          <p:nvPr>
            <p:custDataLst>
              <p:tags r:id="rId20"/>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21"/>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01</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22"/>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23"/>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02</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4"/>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5"/>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03</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6"/>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7"/>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04</a:t>
            </a:r>
            <a:endParaRPr kumimoji="1" lang="zh-CN" altLang="en-US" sz="2100" b="1" dirty="0">
              <a:solidFill>
                <a:srgbClr val="FFFFFF"/>
              </a:solidFill>
              <a:latin typeface="Century Gothic" panose="020B0502020202020204" pitchFamily="34" charset="0"/>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设备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6795135"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普通PC机：8GB内存，附带上网联机功能，附带文本输入硬件，显示器分辨率无要求。</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59963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支持软件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299335"/>
            <a:ext cx="5000625" cy="460375"/>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客户机采用Windows操作系统，支持各种浏览器，可以通过浏览器打开浏览交互等。</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2992186"/>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接口</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3692525"/>
            <a:ext cx="6280785" cy="64516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a．该网站用mysql数据库软件管理数据，并且与阿里云服务器连接，保存用户数据，以及网站内部资源存放。</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b．各模块之间要求可以快速衔接，各个页面可以快速切换。</a:t>
            </a:r>
            <a:endParaRPr lang="zh-CN" altLang="en-US" sz="1200" spc="150" dirty="0">
              <a:solidFill>
                <a:srgbClr val="000000">
                  <a:lumMod val="75000"/>
                  <a:lumOff val="25000"/>
                </a:srgbClr>
              </a:solidFill>
              <a:uFillTx/>
              <a:ea typeface="微软雅黑" panose="020B0503020204020204" charset="-122"/>
            </a:endParaRPr>
          </a:p>
        </p:txBody>
      </p:sp>
      <p:sp>
        <p:nvSpPr>
          <p:cNvPr id="10" name="文本框 9"/>
          <p:cNvSpPr txBox="1"/>
          <p:nvPr>
            <p:custDataLst>
              <p:tags r:id="rId4"/>
            </p:custDataLst>
          </p:nvPr>
        </p:nvSpPr>
        <p:spPr>
          <a:xfrm>
            <a:off x="964199" y="455619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控制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1" name="文本框 10"/>
          <p:cNvSpPr txBox="1"/>
          <p:nvPr/>
        </p:nvSpPr>
        <p:spPr>
          <a:xfrm>
            <a:off x="963930" y="5240655"/>
            <a:ext cx="6896100" cy="27559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无</a:t>
            </a:r>
            <a:endParaRPr lang="zh-CN" altLang="en-US" sz="1200" spc="150" dirty="0">
              <a:solidFill>
                <a:srgbClr val="000000">
                  <a:lumMod val="75000"/>
                  <a:lumOff val="25000"/>
                </a:srgbClr>
              </a:solidFill>
              <a:uFillTx/>
              <a:ea typeface="微软雅黑" panose="020B0503020204020204" charset="-122"/>
            </a:endParaRPr>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en-US" altLang="zh-CN" sz="5400">
                <a:cs typeface="+mj-cs"/>
              </a:rPr>
              <a:t>E-R</a:t>
            </a:r>
            <a:r>
              <a:rPr lang="zh-CN" altLang="en-US" sz="5400">
                <a:cs typeface="+mj-cs"/>
              </a:rPr>
              <a:t>图</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05</a:t>
            </a:r>
            <a:endParaRPr lang="en-US" altLang="zh-CN" sz="12450">
              <a:cs typeface="+mn-cs"/>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用户</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1"/>
          <p:cNvPicPr/>
          <p:nvPr/>
        </p:nvPicPr>
        <p:blipFill>
          <a:blip r:embed="rId2"/>
          <a:stretch>
            <a:fillRect/>
          </a:stretch>
        </p:blipFill>
        <p:spPr>
          <a:xfrm>
            <a:off x="694055" y="2145665"/>
            <a:ext cx="7755890" cy="2566670"/>
          </a:xfrm>
          <a:prstGeom prst="rect">
            <a:avLst/>
          </a:prstGeom>
          <a:noFill/>
          <a:ln w="9525">
            <a:noFill/>
          </a:ln>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主贴</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4" name="图片 3"/>
          <p:cNvPicPr/>
          <p:nvPr/>
        </p:nvPicPr>
        <p:blipFill>
          <a:blip r:embed="rId2"/>
          <a:stretch>
            <a:fillRect/>
          </a:stretch>
        </p:blipFill>
        <p:spPr>
          <a:xfrm>
            <a:off x="963930" y="1941830"/>
            <a:ext cx="7018020" cy="3275965"/>
          </a:xfrm>
          <a:prstGeom prst="rect">
            <a:avLst/>
          </a:prstGeom>
          <a:noFill/>
          <a:ln w="9525">
            <a:noFill/>
          </a:ln>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板块</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770255" y="1731645"/>
            <a:ext cx="7604125" cy="3577590"/>
          </a:xfrm>
          <a:prstGeom prst="rect">
            <a:avLst/>
          </a:prstGeom>
          <a:noFill/>
          <a:ln w="9525">
            <a:noFill/>
          </a:ln>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回帖</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3" name="图片 102"/>
          <p:cNvPicPr/>
          <p:nvPr/>
        </p:nvPicPr>
        <p:blipFill>
          <a:blip r:embed="rId2"/>
          <a:stretch>
            <a:fillRect/>
          </a:stretch>
        </p:blipFill>
        <p:spPr>
          <a:xfrm>
            <a:off x="671195" y="1875155"/>
            <a:ext cx="7800975" cy="3108325"/>
          </a:xfrm>
          <a:prstGeom prst="rect">
            <a:avLst/>
          </a:prstGeom>
          <a:noFill/>
          <a:ln w="9525">
            <a:noFill/>
          </a:ln>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实体总体</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384175" y="1353820"/>
            <a:ext cx="8186420" cy="4347210"/>
          </a:xfrm>
          <a:prstGeom prst="rect">
            <a:avLst/>
          </a:prstGeom>
          <a:noFill/>
          <a:ln w="9525">
            <a:noFill/>
          </a:ln>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网页原型设计</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06</a:t>
            </a:r>
            <a:endParaRPr lang="en-US" altLang="zh-CN" sz="12450">
              <a:cs typeface="+mn-cs"/>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466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612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612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1029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en-US" altLang="zh-CN" sz="1500" b="1" dirty="0">
                <a:solidFill>
                  <a:srgbClr val="000000">
                    <a:lumMod val="75000"/>
                    <a:lumOff val="25000"/>
                  </a:srgbClr>
                </a:solidFill>
                <a:uFillTx/>
                <a:latin typeface="Arial" panose="020B0604020202020204" pitchFamily="34" charset="0"/>
              </a:rPr>
              <a:t>E-R</a:t>
            </a:r>
            <a:r>
              <a:rPr lang="zh-CN" altLang="en-US" sz="1500" b="1" dirty="0">
                <a:solidFill>
                  <a:srgbClr val="000000">
                    <a:lumMod val="75000"/>
                    <a:lumOff val="25000"/>
                  </a:srgbClr>
                </a:solidFill>
                <a:uFillTx/>
                <a:latin typeface="Arial" panose="020B0604020202020204" pitchFamily="34" charset="0"/>
              </a:rPr>
              <a:t>图</a:t>
            </a:r>
            <a:endParaRPr lang="zh-CN" altLang="en-US" sz="1500" b="1" dirty="0">
              <a:solidFill>
                <a:srgbClr val="000000">
                  <a:lumMod val="75000"/>
                  <a:lumOff val="25000"/>
                </a:srgbClr>
              </a:solidFill>
              <a:uFillTx/>
              <a:latin typeface="Arial" panose="020B0604020202020204" pitchFamily="34" charset="0"/>
            </a:endParaRPr>
          </a:p>
        </p:txBody>
      </p:sp>
      <p:sp>
        <p:nvSpPr>
          <p:cNvPr id="73" name="文本框 72"/>
          <p:cNvSpPr txBox="1"/>
          <p:nvPr>
            <p:custDataLst>
              <p:tags r:id="rId13"/>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sz="1500" b="1" dirty="0">
                <a:solidFill>
                  <a:srgbClr val="000000">
                    <a:lumMod val="75000"/>
                    <a:lumOff val="25000"/>
                  </a:srgbClr>
                </a:solidFill>
                <a:uFillTx/>
                <a:latin typeface="Arial" panose="020B0604020202020204" pitchFamily="34" charset="0"/>
              </a:rPr>
              <a:t>网页原型设计</a:t>
            </a:r>
            <a:endParaRPr lang="zh-CN" sz="1500" b="1" dirty="0">
              <a:solidFill>
                <a:srgbClr val="000000">
                  <a:lumMod val="75000"/>
                  <a:lumOff val="25000"/>
                </a:srgbClr>
              </a:solidFill>
              <a:uFillTx/>
              <a:latin typeface="Arial" panose="020B0604020202020204" pitchFamily="34" charset="0"/>
            </a:endParaRPr>
          </a:p>
        </p:txBody>
      </p:sp>
      <p:sp>
        <p:nvSpPr>
          <p:cNvPr id="81" name="文本框 80"/>
          <p:cNvSpPr txBox="1"/>
          <p:nvPr>
            <p:custDataLst>
              <p:tags r:id="rId14"/>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会议记录</a:t>
            </a:r>
            <a:endParaRPr lang="zh-CN" altLang="en-US" sz="1500" b="1" dirty="0">
              <a:solidFill>
                <a:srgbClr val="000000">
                  <a:lumMod val="75000"/>
                  <a:lumOff val="25000"/>
                </a:srgbClr>
              </a:solidFill>
              <a:uFillTx/>
              <a:latin typeface="Arial" panose="020B0604020202020204" pitchFamily="34" charset="0"/>
            </a:endParaRPr>
          </a:p>
        </p:txBody>
      </p:sp>
      <p:sp>
        <p:nvSpPr>
          <p:cNvPr id="89" name="文本框 88"/>
          <p:cNvSpPr txBox="1"/>
          <p:nvPr>
            <p:custDataLst>
              <p:tags r:id="rId15"/>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小组分工</a:t>
            </a:r>
            <a:endParaRPr lang="zh-CN" altLang="en-US" sz="1500" b="1" dirty="0">
              <a:solidFill>
                <a:srgbClr val="000000">
                  <a:lumMod val="75000"/>
                  <a:lumOff val="25000"/>
                </a:srgbClr>
              </a:solidFill>
              <a:uFillTx/>
              <a:latin typeface="Arial" panose="020B0604020202020204" pitchFamily="34" charset="0"/>
            </a:endParaRPr>
          </a:p>
        </p:txBody>
      </p:sp>
      <p:sp>
        <p:nvSpPr>
          <p:cNvPr id="45" name="椭圆 44"/>
          <p:cNvSpPr/>
          <p:nvPr>
            <p:custDataLst>
              <p:tags r:id="rId16"/>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17"/>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05</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18"/>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19"/>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06</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0"/>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1"/>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07</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2"/>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3"/>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08</a:t>
            </a:r>
            <a:endParaRPr kumimoji="1" lang="zh-CN" altLang="en-US" sz="2100" b="1" dirty="0">
              <a:solidFill>
                <a:srgbClr val="FFFFFF"/>
              </a:solidFill>
              <a:latin typeface="Century Gothic" panose="020B0502020202020204" pitchFamily="34" charset="0"/>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755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755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755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755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755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835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872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872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会议记录</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07</a:t>
            </a:r>
            <a:endParaRPr lang="en-US" altLang="zh-CN" sz="12450">
              <a:cs typeface="+mn-cs"/>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7870" y="423545"/>
            <a:ext cx="8253730" cy="5879465"/>
          </a:xfrm>
          <a:prstGeom prst="rect">
            <a:avLst/>
          </a:prstGeom>
        </p:spPr>
      </p:pic>
    </p:spTree>
    <p:custDataLst>
      <p:tags r:id="rId2"/>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小组分工</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08</a:t>
            </a:r>
            <a:endParaRPr lang="en-US" altLang="zh-CN" sz="12450">
              <a:cs typeface="+mn-cs"/>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86255" y="1789430"/>
            <a:ext cx="6536055" cy="32791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郑逸旸：</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查找</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模板以及编写大致模型与主要内容。引言、任务概述以及全部网页原型设计。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8.7/10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分（查找模板并且制作了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大部分内容，制作了全部网页设计</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董思诚：</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部分内容。需求规定以及运行环境规定以及部分用户需求。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8.5/10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分（制作了一部分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肖繁：</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制作了数据流图和</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E-R</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8.1/10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分（制作了少部分内容）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引言</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01</a:t>
            </a:r>
            <a:endParaRPr lang="en-US" altLang="zh-CN" sz="12450">
              <a:cs typeface="+mn-cs"/>
            </a:endParaRPr>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谢谢观看</a:t>
            </a:r>
            <a:endParaRPr lang="zh-CN" altLang="en-US"/>
          </a:p>
        </p:txBody>
      </p:sp>
      <p:sp>
        <p:nvSpPr>
          <p:cNvPr id="3" name="文本占位符 2"/>
          <p:cNvSpPr>
            <a:spLocks noGrp="1"/>
          </p:cNvSpPr>
          <p:nvPr>
            <p:ph type="body" sz="quarter" idx="13"/>
            <p:custDataLst>
              <p:tags r:id="rId2"/>
            </p:custDataLst>
          </p:nvPr>
        </p:nvSpPr>
        <p:spPr/>
        <p:txBody>
          <a:bodyPr/>
          <a:lstStyle/>
          <a:p>
            <a:r>
              <a:rPr lang="en-US" altLang="zh-CN"/>
              <a:t>THANKS </a:t>
            </a:r>
            <a:endParaRPr lang="en-US" altLang="zh-CN"/>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94836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（1）为了让用户使用该网页获得良好的体验，让用户指出我们的不足，进一步了解用户需求。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（2）对开发出来的网页的主要功能、性能进行完全描述，为开发网页进行详细设计和编程提供基础。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（3）让小组成员与用户能更好了解该网页，减少彼此之间交流的困难和因为需求不明确而产生的不必要的麻烦。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26003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编写目的</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34290"/>
            <a:ext cx="9144000" cy="1317121"/>
          </a:xfrm>
          <a:prstGeom prst="rect">
            <a:avLst/>
          </a:prstGeom>
          <a:solidFill>
            <a:srgbClr val="E7E6E6">
              <a:lumMod val="2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1350">
              <a:latin typeface="微软雅黑" panose="020B0503020204020204" charset="-122"/>
              <a:ea typeface="微软雅黑" panose="020B0503020204020204" charset="-122"/>
            </a:endParaRPr>
          </a:p>
        </p:txBody>
      </p:sp>
      <p:sp>
        <p:nvSpPr>
          <p:cNvPr id="4" name="标题 1"/>
          <p:cNvSpPr>
            <a:spLocks noGrp="1"/>
          </p:cNvSpPr>
          <p:nvPr>
            <p:custDataLst>
              <p:tags r:id="rId2"/>
            </p:custDataLst>
          </p:nvPr>
        </p:nvSpPr>
        <p:spPr>
          <a:xfrm>
            <a:off x="595869" y="496650"/>
            <a:ext cx="8214122" cy="392906"/>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ysClr val="windowText" lastClr="000000"/>
                </a:solidFill>
                <a:uFillTx/>
                <a:latin typeface="微软雅黑" panose="020B0503020204020204" charset="-122"/>
                <a:ea typeface="微软雅黑" panose="020B0503020204020204" charset="-122"/>
                <a:cs typeface="+mn-ea"/>
              </a:defRPr>
            </a:lvl1pPr>
          </a:lstStyle>
          <a:p>
            <a:pPr marL="0" indent="0" algn="l">
              <a:lnSpc>
                <a:spcPct val="100000"/>
              </a:lnSpc>
              <a:spcBef>
                <a:spcPts val="0"/>
              </a:spcBef>
              <a:spcAft>
                <a:spcPts val="0"/>
              </a:spcAft>
              <a:buSzPct val="100000"/>
            </a:pPr>
            <a:r>
              <a:rPr lang="zh-CN" altLang="zh-CN" spc="300" dirty="0">
                <a:solidFill>
                  <a:sysClr val="window" lastClr="FFFFFF"/>
                </a:solidFill>
                <a:uFillTx/>
                <a:latin typeface="微软雅黑" panose="020B0503020204020204" charset="-122"/>
                <a:ea typeface="微软雅黑" panose="020B0503020204020204" charset="-122"/>
              </a:rPr>
              <a:t>项目背景</a:t>
            </a:r>
            <a:endParaRPr lang="zh-CN" altLang="zh-CN" spc="300" dirty="0">
              <a:solidFill>
                <a:sysClr val="window" lastClr="FFFFFF"/>
              </a:solidFill>
              <a:uFillTx/>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78334" y="2387204"/>
            <a:ext cx="8187333" cy="334684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30000"/>
              </a:lnSpc>
              <a:spcBef>
                <a:spcPts val="0"/>
              </a:spcBef>
              <a:spcAft>
                <a:spcPts val="800"/>
              </a:spcAft>
              <a:buSzPct val="100000"/>
              <a:buNone/>
            </a:pPr>
            <a:r>
              <a:rPr lang="zh-CN" altLang="en-US" sz="1400" dirty="0" smtClean="0">
                <a:uFillTx/>
              </a:rPr>
              <a:t>项目名称：ACG网站</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项目用户：热爱动漫与游戏的广大人群</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项目提出者：郑逸旸，董思诚，肖繁</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ACG为英文Animation Comic Game的缩写，是动画、漫画、游戏的总称。ACG文化发源于日本，以网络及其他方式传播。为华人社会常用的亚文化词汇。</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1400" dirty="0" smtClean="0">
              <a:uFillTx/>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【术语1】HTML：</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HTML 指的是超文本标记语言 (Hyper Text Markup Language)，是用来描述网页的一种语言，HTML 不是一种编程语言，而是一种标记语言，HTML 使用标记标签来描述网页。</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【术语2】CSS：</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层叠样式表(英文全称：Cascading Style Sheets)是一种用来表现HTML（标准通用标记语言的一个应用）或XML（标准通用标记语言的一个子集）等文件样式的计算机语言。CSS不仅可以静态地修饰网页，还可以配合各种脚本语言动态地对网页各元素进行格式化。</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定义</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624" y="160787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制作可行性分析报告参考资料：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吴涛。《网站全程设计技术（修订本）》。北京：清华大学出版社。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王珊，萨师煊。《数据库系统概论》。北京：高等教育出版社。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张海藩，牟永敏。《软件工程导论》。北京：清华大学出版社。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制作网页参考网址：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https://www.bilibili.com/哔哩哔哩弹幕网</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http://acg17.com/ACG17网站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NGA论坛二次元国家地理板块</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模板参考：</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《软件需求说明书（GB856T——88）》</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2078624" y="57918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任务概述</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02</a:t>
            </a:r>
            <a:endParaRPr lang="en-US" altLang="zh-CN" sz="12450">
              <a:cs typeface="+mn-cs"/>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6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329.xml><?xml version="1.0" encoding="utf-8"?>
<p:tagLst xmlns:p="http://schemas.openxmlformats.org/presentationml/2006/main">
  <p:tag name="KSO_WM_TEMPLATE_CATEGORY" val="background"/>
  <p:tag name="KSO_WM_TEMPLATE_INDEX" val="20191704"/>
  <p:tag name="KSO_WM_TAG_VERSION" val="1.0"/>
  <p:tag name="KSO_WM_SLIDE_ID" val="background20191704_1"/>
  <p:tag name="KSO_WM_SLIDE_INDEX" val="1"/>
  <p:tag name="KSO_WM_SLIDE_ITEM_CNT" val="0"/>
  <p:tag name="KSO_WM_SLIDE_LAYOUT" val="a_b"/>
  <p:tag name="KSO_WM_SLIDE_LAYOUT_CNT" val="1_2"/>
  <p:tag name="KSO_WM_SLIDE_TYPE" val="title"/>
  <p:tag name="KSO_WM_BEAUTIFY_FLAG" val="#wm#"/>
  <p:tag name="KSO_WM_TEMPLATE_THUMBS_INDEX" val="1、4"/>
  <p:tag name="KSO_WM_SLIDE_MODEL_TYPE" val="cover"/>
  <p:tag name="KSO_WM_SLIDE_SUBTYPE" val="pureTxt"/>
  <p:tag name="KSO_WM_SLIDE_COVER_PICTUREID" val="147465739"/>
  <p:tag name="KSO_WM_SLIDE_COVER_PICTURERESID" val="147465739"/>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36.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7_3*l_h_f*1_1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66"/>
  <p:tag name="KSO_WM_UNIT_COLOR_SCHEME_PARENT_PAGE" val="0_3"/>
  <p:tag name="KSO_WM_UNIT_ADJUSTLAYOUT_ID" val="66"/>
  <p:tag name="KSO_WM_UNIT_DIAGRAM_MODELTYPE" val="stripeEnum"/>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7_3*l_h_f*1_2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74"/>
  <p:tag name="KSO_WM_UNIT_COLOR_SCHEME_PARENT_PAGE" val="0_3"/>
  <p:tag name="KSO_WM_UNIT_ADJUSTLAYOUT_ID" val="74"/>
  <p:tag name="KSO_WM_UNIT_DIAGRAM_MODELTYPE" val="stripeEnum"/>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7_3*l_h_f*1_3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82"/>
  <p:tag name="KSO_WM_UNIT_COLOR_SCHEME_PARENT_PAGE" val="0_3"/>
  <p:tag name="KSO_WM_UNIT_ADJUSTLAYOUT_ID" val="82"/>
  <p:tag name="KSO_WM_UNIT_DIAGRAM_MODELTYPE" val="stripeEnum"/>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7_3*l_h_f*1_4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90"/>
  <p:tag name="KSO_WM_UNIT_COLOR_SCHEME_PARENT_PAGE" val="0_3"/>
  <p:tag name="KSO_WM_UNIT_ADJUSTLAYOUT_ID" val="90"/>
  <p:tag name="KSO_WM_UNIT_DIAGRAM_MODELTYPE" val="stripeEnum"/>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56.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1.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63.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67.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79.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8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8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8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i*1"/>
  <p:tag name="KSO_WM_TEMPLATE_CATEGORY" val="diagram"/>
  <p:tag name="KSO_WM_TEMPLATE_INDEX" val="20200773"/>
  <p:tag name="KSO_WM_UNIT_LAYERLEVEL" val="1"/>
  <p:tag name="KSO_WM_TAG_VERSION" val="1.0"/>
  <p:tag name="KSO_WM_BEAUTIFY_FLAG" val="#wm#"/>
  <p:tag name="KSO_WM_UNIT_TYPE" val="i"/>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a*1"/>
  <p:tag name="KSO_WM_TEMPLATE_CATEGORY" val="diagram"/>
  <p:tag name="KSO_WM_TEMPLATE_INDEX" val="202007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13;单击此处添加文本具体内容，简明扼要的阐述您的观点。&#13;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
  <p:tag name="KSO_WM_UNIT_NOCLEAR" val="0"/>
  <p:tag name="KSO_WM_UNIT_VALUE" val="1680"/>
  <p:tag name="KSO_WM_UNIT_TYPE" val="f"/>
  <p:tag name="KSO_WM_UNIT_INDEX" val="1"/>
</p:tagLst>
</file>

<file path=ppt/tags/tag392.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9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0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0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0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7.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2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6.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27.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28.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9.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61.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6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2.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73.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74.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7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50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50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50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6"/>
  <p:tag name="KSO_WM_UNIT_ISCONTENTSTITLE" val="0"/>
  <p:tag name="KSO_WM_UNIT_HIGHLIGHT" val="0"/>
  <p:tag name="KSO_WM_UNIT_COMPATIBLE" val="0"/>
  <p:tag name="KSO_WM_UNIT_PRESET_TEXT" val="谢谢观看"/>
  <p:tag name="KSO_WM_TEMPLATE_CATEGORY" val="custom"/>
  <p:tag name="KSO_WM_TEMPLATE_INDEX" val="20189051"/>
  <p:tag name="KSO_WM_UNIT_ID" val="custom20189051_12*a*1"/>
  <p:tag name="KSO_WM_UNIT_NOCLEAR" val="0"/>
  <p:tag name="KSO_WM_UNIT_DIAGRAM_ISNUMVISUAL" val="0"/>
  <p:tag name="KSO_WM_UNIT_DIAGRAM_ISREFERUNIT" val="0"/>
</p:tagLst>
</file>

<file path=ppt/tags/tag504.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6"/>
  <p:tag name="KSO_WM_UNIT_HIGHLIGHT" val="0"/>
  <p:tag name="KSO_WM_UNIT_COMPATIBLE" val="0"/>
  <p:tag name="KSO_WM_UNIT_PRESET_TEXT" val="THANKS"/>
  <p:tag name="KSO_WM_TEMPLATE_CATEGORY" val="custom"/>
  <p:tag name="KSO_WM_TEMPLATE_INDEX" val="20189051"/>
  <p:tag name="KSO_WM_UNIT_ID" val="custom20189051_12*b*1"/>
  <p:tag name="KSO_WM_UNIT_ISCONTENTSTITLE" val="0"/>
  <p:tag name="KSO_WM_UNIT_NOCLEAR" val="0"/>
  <p:tag name="KSO_WM_UNIT_DIAGRAM_ISNUMVISUAL" val="0"/>
  <p:tag name="KSO_WM_UNIT_DIAGRAM_ISREFERUNIT" val="0"/>
</p:tagLst>
</file>

<file path=ppt/tags/tag505.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SLIDE_SUBTYPE" val="pureTxt"/>
  <p:tag name="KSO_WM_COMBINE_RELATE_SLIDE_ID" val="background20185112_12"/>
  <p:tag name="KSO_WM_TEMPLATE_CATEGORY" val="custom"/>
  <p:tag name="KSO_WM_TEMPLATE_INDEX" val="20189051"/>
  <p:tag name="KSO_WM_SLIDE_ID" val="custom20189051_12"/>
  <p:tag name="KSO_WM_SLIDE_INDEX" val="12"/>
  <p:tag name="KSO_WM_TEMPLATE_SUBCATEGORY" val="0"/>
</p:tagLst>
</file>

<file path=ppt/tags/tag506.xml><?xml version="1.0" encoding="utf-8"?>
<p:tagLst xmlns:p="http://schemas.openxmlformats.org/presentationml/2006/main">
  <p:tag name="KSO_WM_DOC_GUID" val="{2eac37a3-4e19-4607-b808-475c46653db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08">
      <a:dk1>
        <a:srgbClr val="000000"/>
      </a:dk1>
      <a:lt1>
        <a:srgbClr val="FFFFFF"/>
      </a:lt1>
      <a:dk2>
        <a:srgbClr val="5B9BD5"/>
      </a:dk2>
      <a:lt2>
        <a:srgbClr val="E7E6E6"/>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3876</Words>
  <Application>WPS 演示</Application>
  <PresentationFormat/>
  <Paragraphs>266</Paragraphs>
  <Slides>40</Slides>
  <Notes>0</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40</vt:i4>
      </vt:variant>
    </vt:vector>
  </HeadingPairs>
  <TitlesOfParts>
    <vt:vector size="55" baseType="lpstr">
      <vt:lpstr>Arial</vt:lpstr>
      <vt:lpstr>宋体</vt:lpstr>
      <vt:lpstr>Wingdings</vt:lpstr>
      <vt:lpstr>微软雅黑</vt:lpstr>
      <vt:lpstr>Century Gothic</vt:lpstr>
      <vt:lpstr>Century</vt:lpstr>
      <vt:lpstr>WPS-Numbers</vt:lpstr>
      <vt:lpstr>Arial Unicode MS</vt:lpstr>
      <vt:lpstr>Calibri</vt:lpstr>
      <vt:lpstr>Times New Roman</vt:lpstr>
      <vt:lpstr>默认设计模板</vt:lpstr>
      <vt:lpstr>1_Office 主题​​</vt:lpstr>
      <vt:lpstr>2_Office 主题​​</vt:lpstr>
      <vt:lpstr>1_默认设计模板</vt:lpstr>
      <vt:lpstr>3_Office 主题​​</vt:lpstr>
      <vt:lpstr>需求分析报告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需求分析报告</dc:title>
  <dc:creator>MACHENIKE</dc:creator>
  <cp:lastModifiedBy>Flow~</cp:lastModifiedBy>
  <cp:revision>20</cp:revision>
  <dcterms:created xsi:type="dcterms:W3CDTF">2019-03-31T13:33:00Z</dcterms:created>
  <dcterms:modified xsi:type="dcterms:W3CDTF">2019-04-21T13:03:15Z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